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1" r:id="rId65"/>
    <p:sldId id="320" r:id="rId66"/>
  </p:sldIdLst>
  <p:sldSz cx="12192000" cy="6858000"/>
  <p:notesSz cx="6858000" cy="9144000"/>
  <p:embeddedFontLst>
    <p:embeddedFont>
      <p:font typeface="Play" pitchFamily="2" charset="0"/>
      <p:regular r:id="rId68"/>
      <p:bold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2" roundtripDataSignature="AMtx7mgSiUjmJtDzY/CrCCAbCPKxqy7C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4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24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95" name="Google Shape;19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5" name="Google Shape;2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15" name="Google Shape;2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26" name="Google Shape;2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37" name="Google Shape;23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51" name="Google Shape;25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63" name="Google Shape;26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75" name="Google Shape;2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8" name="Google Shape;2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00" name="Google Shape;30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13" name="Google Shape;3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26" name="Google Shape;3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41" name="Google Shape;3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57" name="Google Shape;35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71" name="Google Shape;37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89" name="Google Shape;38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07" name="Google Shape;4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17" name="Google Shape;41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36" name="Google Shape;43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55" name="Google Shape;45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73" name="Google Shape;47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91" name="Google Shape;49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10" name="Google Shape;51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31" name="Google Shape;53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50" name="Google Shape;55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57" name="Google Shape;55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81" name="Google Shape;58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10" name="Google Shape;61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37" name="Google Shape;63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63" name="Google Shape;66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92" name="Google Shape;69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00" name="Google Shape;70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06" name="Google Shape;70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12" name="Google Shape;71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19" name="Google Shape;71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27" name="Google Shape;72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36" name="Google Shape;73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64" name="Google Shape;76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93" name="Google Shape;79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0" name="Google Shape;82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50" name="Google Shape;85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57" name="Google Shape;85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86" name="Google Shape;88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15" name="Google Shape;915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23" name="Google Shape;92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34" name="Google Shape;93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42" name="Google Shape;94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52" name="Google Shape;95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35" name="Google Shape;1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60" name="Google Shape;960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69" name="Google Shape;96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77" name="Google Shape;977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87" name="Google Shape;98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>
          <a:extLst>
            <a:ext uri="{FF2B5EF4-FFF2-40B4-BE49-F238E27FC236}">
              <a16:creationId xmlns:a16="http://schemas.microsoft.com/office/drawing/2014/main" id="{7AE91BD5-6F05-D8D1-A2EE-178B36FBE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63:notes">
            <a:extLst>
              <a:ext uri="{FF2B5EF4-FFF2-40B4-BE49-F238E27FC236}">
                <a16:creationId xmlns:a16="http://schemas.microsoft.com/office/drawing/2014/main" id="{115766E8-FA4A-4FF8-181B-98D55B71CB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87" name="Google Shape;987;p63:notes">
            <a:extLst>
              <a:ext uri="{FF2B5EF4-FFF2-40B4-BE49-F238E27FC236}">
                <a16:creationId xmlns:a16="http://schemas.microsoft.com/office/drawing/2014/main" id="{8F844BCC-7FDC-6351-5762-FFA86E523C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538741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004" name="Google Shape;1004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45" name="Google Shape;1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" name="Google Shape;3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0DECA87-70C3-7271-F2BA-FCFD21802CC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63104" y="-760"/>
            <a:ext cx="1228896" cy="1619476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DB3B619-E473-7A27-CA51-E878019AD6C6}"/>
              </a:ext>
            </a:extLst>
          </p:cNvPr>
          <p:cNvSpPr txBox="1">
            <a:spLocks/>
          </p:cNvSpPr>
          <p:nvPr userDrawn="1"/>
        </p:nvSpPr>
        <p:spPr>
          <a:xfrm>
            <a:off x="10058405" y="0"/>
            <a:ext cx="2133600" cy="457200"/>
          </a:xfrm>
          <a:prstGeom prst="rect">
            <a:avLst/>
          </a:prstGeom>
          <a:noFill/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1pPr>
            <a:lvl2pPr marL="742950" marR="0" lvl="1" indent="-285750" algn="l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5pPr>
            <a:lvl6pPr marL="2514600" marR="0" lvl="5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6pPr>
            <a:lvl7pPr marL="2971800" marR="0" lvl="6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7pPr>
            <a:lvl8pPr marL="3429000" marR="0" lvl="7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8pPr>
            <a:lvl9pPr marL="3886200" marR="0" lvl="8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6F9C140-E70C-4763-920F-0663DCF9F839}" type="slidenum">
              <a:rPr lang="en-US" altLang="en-US" sz="1000" smtClean="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‹#›</a:t>
            </a:fld>
            <a:endParaRPr lang="en-US" altLang="en-US" sz="10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 b="0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042150" y="3465575"/>
            <a:ext cx="3549650" cy="381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7362891" y="3447226"/>
            <a:ext cx="2908168" cy="30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1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Klassischer </a:t>
            </a:r>
            <a:r>
              <a:rPr lang="de-DE" sz="1800" b="0" i="1" u="none" strike="noStrike" cap="none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Fundusbefund</a:t>
            </a:r>
            <a:r>
              <a:rPr lang="de-DE" sz="1800" b="0" i="1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de-DE" sz="18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1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DC050A2-AA7E-3245-AA24-3EC5260C0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3104" y="-760"/>
            <a:ext cx="1228896" cy="161947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38E8B4F-1EB0-4826-942A-4C3D0668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5" y="0"/>
            <a:ext cx="2133600" cy="457200"/>
          </a:xfrm>
          <a:noFill/>
        </p:spPr>
        <p:txBody>
          <a:bodyPr anchor="t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F9C140-E70C-4763-920F-0663DCF9F839}" type="slidenum">
              <a:rPr lang="en-US" altLang="en-US" sz="100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"/>
          <p:cNvSpPr txBox="1"/>
          <p:nvPr/>
        </p:nvSpPr>
        <p:spPr>
          <a:xfrm>
            <a:off x="1696278" y="1096173"/>
            <a:ext cx="2635658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0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4572000" y="1006113"/>
            <a:ext cx="2895600" cy="580228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 Frage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"/>
          <p:cNvSpPr txBox="1"/>
          <p:nvPr/>
        </p:nvSpPr>
        <p:spPr>
          <a:xfrm>
            <a:off x="1692966" y="457201"/>
            <a:ext cx="3456587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2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2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2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2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3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3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3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3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4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4"/>
          <p:cNvSpPr txBox="1"/>
          <p:nvPr/>
        </p:nvSpPr>
        <p:spPr>
          <a:xfrm>
            <a:off x="1720851" y="1773281"/>
            <a:ext cx="3837267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4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4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5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5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5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5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6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6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6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6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6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6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6"/>
          <p:cNvSpPr txBox="1"/>
          <p:nvPr/>
        </p:nvSpPr>
        <p:spPr>
          <a:xfrm>
            <a:off x="6525337" y="3006602"/>
            <a:ext cx="2905534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 eine Erkrankung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6"/>
          <p:cNvSpPr txBox="1"/>
          <p:nvPr/>
        </p:nvSpPr>
        <p:spPr>
          <a:xfrm>
            <a:off x="6508750" y="3296786"/>
            <a:ext cx="3962400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kleinen Jungen. Es zeigt sich durch einseitige, </a:t>
            </a:r>
            <a:r>
              <a:rPr lang="de-DE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subretinale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weiß-gelbe Exsudate.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6"/>
          <p:cNvSpPr txBox="1"/>
          <p:nvPr/>
        </p:nvSpPr>
        <p:spPr>
          <a:xfrm>
            <a:off x="4823857" y="6300822"/>
            <a:ext cx="254428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7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7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7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7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7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4949412" y="1003839"/>
            <a:ext cx="3437159" cy="764312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 Anteil der Fälle betrifft männliche Patienten?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Etwa 85 %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8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8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8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8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8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8"/>
          <p:cNvSpPr txBox="1"/>
          <p:nvPr/>
        </p:nvSpPr>
        <p:spPr>
          <a:xfrm>
            <a:off x="4949412" y="1003839"/>
            <a:ext cx="3437159" cy="764312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Welcher Anteil der Fälle betrifft männliche Patienten?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Etwa 85 %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9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9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9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9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9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9"/>
          <p:cNvSpPr txBox="1"/>
          <p:nvPr/>
        </p:nvSpPr>
        <p:spPr>
          <a:xfrm>
            <a:off x="1712326" y="2486184"/>
            <a:ext cx="292099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9"/>
          <p:cNvSpPr/>
          <p:nvPr/>
        </p:nvSpPr>
        <p:spPr>
          <a:xfrm>
            <a:off x="4571021" y="2412252"/>
            <a:ext cx="2895600" cy="580228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 Frage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 b="0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0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0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0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0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0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1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1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1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1"/>
          <p:cNvSpPr txBox="1"/>
          <p:nvPr/>
        </p:nvSpPr>
        <p:spPr>
          <a:xfrm>
            <a:off x="1720850" y="3272448"/>
            <a:ext cx="2533066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1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2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2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2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2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2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2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3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3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3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3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3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3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3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3"/>
          <p:cNvSpPr txBox="1"/>
          <p:nvPr/>
        </p:nvSpPr>
        <p:spPr>
          <a:xfrm>
            <a:off x="6439971" y="3335577"/>
            <a:ext cx="3765550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 sporadisch, ohne bekannte systemische Assoziationen.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3"/>
          <p:cNvSpPr txBox="1"/>
          <p:nvPr/>
        </p:nvSpPr>
        <p:spPr>
          <a:xfrm>
            <a:off x="4823857" y="6300822"/>
            <a:ext cx="2544286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4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4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4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4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4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4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4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4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4"/>
          <p:cNvSpPr txBox="1"/>
          <p:nvPr/>
        </p:nvSpPr>
        <p:spPr>
          <a:xfrm>
            <a:off x="6294598" y="990600"/>
            <a:ext cx="4329919" cy="7643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ien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des Netzhautgefäßsystems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4"/>
          <p:cNvSpPr/>
          <p:nvPr/>
        </p:nvSpPr>
        <p:spPr>
          <a:xfrm>
            <a:off x="8666511" y="1773280"/>
            <a:ext cx="1231076" cy="1692293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b="1" i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Nächste Frage</a:t>
            </a:r>
            <a:endParaRPr sz="1600"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4"/>
          <p:cNvSpPr/>
          <p:nvPr/>
        </p:nvSpPr>
        <p:spPr>
          <a:xfrm>
            <a:off x="7763435" y="1275748"/>
            <a:ext cx="2134152" cy="3044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Wort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5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5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5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5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5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5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5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25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5"/>
          <p:cNvSpPr txBox="1"/>
          <p:nvPr/>
        </p:nvSpPr>
        <p:spPr>
          <a:xfrm>
            <a:off x="6294598" y="990600"/>
            <a:ext cx="4329919" cy="7643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des Netzhautgefäßsystems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6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6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6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6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6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6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6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6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6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des Netzhautgefäßsystems: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6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6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6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6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6"/>
          <p:cNvSpPr/>
          <p:nvPr/>
        </p:nvSpPr>
        <p:spPr>
          <a:xfrm>
            <a:off x="8153400" y="1499036"/>
            <a:ext cx="304800" cy="117417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6"/>
          <p:cNvSpPr txBox="1"/>
          <p:nvPr/>
        </p:nvSpPr>
        <p:spPr>
          <a:xfrm>
            <a:off x="8425255" y="1716790"/>
            <a:ext cx="2133600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Anomalien der Netzhautgefäße treten häufig auf?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5" name="Google Shape;385;p26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6" name="Google Shape;386;p26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7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7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7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7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7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7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7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27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7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des Netzhautgefäßsystems: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7"/>
          <p:cNvSpPr/>
          <p:nvPr/>
        </p:nvSpPr>
        <p:spPr>
          <a:xfrm>
            <a:off x="8153400" y="1499036"/>
            <a:ext cx="304800" cy="117417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7"/>
          <p:cNvSpPr txBox="1"/>
          <p:nvPr/>
        </p:nvSpPr>
        <p:spPr>
          <a:xfrm>
            <a:off x="8425255" y="1716790"/>
            <a:ext cx="2133600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Anomalien der Netzhautgefäße treten häufig auf?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3" name="Google Shape;403;p27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4" name="Google Shape;404;p27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28" descr="The Many Faces of Coats' Dise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2954" y="3173199"/>
            <a:ext cx="2667000" cy="2360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8" descr="Coats disease: An overview of classification, management and outcomes Sen  M, Shields CL, Honavar SG, Shields JA - Indian J Ophthalmo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6999" y="367301"/>
            <a:ext cx="3153097" cy="2365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8" descr="Coats' Disease and Retinal Telangiectasia - RETINA AND VITREOUS - Albert &amp;  Jakobiec's Principles &amp; Practice of Ophthalmology, 3rd Editi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3854" y="118395"/>
            <a:ext cx="3505200" cy="277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8" descr="Retina Louisville | Coats' Disease Louisville | Bennett &amp; Bloo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00651" y="2929315"/>
            <a:ext cx="3153098" cy="2604178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8"/>
          <p:cNvSpPr txBox="1"/>
          <p:nvPr/>
        </p:nvSpPr>
        <p:spPr>
          <a:xfrm>
            <a:off x="3107490" y="6121369"/>
            <a:ext cx="5977021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Coats: Teleangiektasien, venöse Dilatationen, Mikroaneurysmen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9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9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9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9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9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9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9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9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9"/>
          <p:cNvSpPr txBox="1"/>
          <p:nvPr/>
        </p:nvSpPr>
        <p:spPr>
          <a:xfrm>
            <a:off x="2278624" y="2998991"/>
            <a:ext cx="297451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Anomalien der Netzhautgefäße bei 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9"/>
          <p:cNvSpPr txBox="1"/>
          <p:nvPr/>
        </p:nvSpPr>
        <p:spPr>
          <a:xfrm>
            <a:off x="6629400" y="3505200"/>
            <a:ext cx="3460750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431;p29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2" name="Google Shape;432;p29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9"/>
          <p:cNvSpPr txBox="1"/>
          <p:nvPr/>
        </p:nvSpPr>
        <p:spPr>
          <a:xfrm>
            <a:off x="4625886" y="6176960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>
            <a:spLocks noGrp="1"/>
          </p:cNvSpPr>
          <p:nvPr>
            <p:ph type="sldNum" idx="12"/>
          </p:nvPr>
        </p:nvSpPr>
        <p:spPr>
          <a:xfrm>
            <a:off x="807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</a:t>
            </a:fld>
            <a:endParaRPr/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0834" y="422318"/>
            <a:ext cx="3370814" cy="293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 descr="Coats Disease. EyeRounds.org - Ophthalmology - The University of Iow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6401" y="3755240"/>
            <a:ext cx="3423645" cy="293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 descr="Coats Diseas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6342" y="3775118"/>
            <a:ext cx="3423646" cy="293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 descr="Retina Louisville | Coats' Disease Louisville | Bennett &amp; Bloom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409066"/>
            <a:ext cx="3962985" cy="2930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0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0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0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0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0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0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0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0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0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0"/>
          <p:cNvSpPr txBox="1"/>
          <p:nvPr/>
        </p:nvSpPr>
        <p:spPr>
          <a:xfrm>
            <a:off x="2275920" y="2998490"/>
            <a:ext cx="297451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 algn="r"/>
            <a:r>
              <a:rPr lang="de-DE" sz="1800" dirty="0">
                <a:solidFill>
                  <a:schemeClr val="dk1"/>
                </a:solidFill>
              </a:rPr>
              <a:t>Die Anomalien der Netzhautgefäße bei </a:t>
            </a:r>
            <a:endParaRPr lang="de-DE" sz="2000" dirty="0">
              <a:solidFill>
                <a:schemeClr val="dk1"/>
              </a:solidFill>
            </a:endParaRPr>
          </a:p>
        </p:txBody>
      </p:sp>
      <p:sp>
        <p:nvSpPr>
          <p:cNvPr id="449" name="Google Shape;449;p30"/>
          <p:cNvSpPr txBox="1"/>
          <p:nvPr/>
        </p:nvSpPr>
        <p:spPr>
          <a:xfrm>
            <a:off x="6410506" y="3320935"/>
            <a:ext cx="3460750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…sind für die klassischen subretinalen Exsudate verantwortlich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0" name="Google Shape;450;p30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1" name="Google Shape;451;p30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0"/>
          <p:cNvSpPr txBox="1"/>
          <p:nvPr/>
        </p:nvSpPr>
        <p:spPr>
          <a:xfrm>
            <a:off x="4625886" y="6176960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7" name="Google Shape;457;p31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8" name="Google Shape;458;p31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1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3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1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1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1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1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1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1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1"/>
          <p:cNvSpPr/>
          <p:nvPr/>
        </p:nvSpPr>
        <p:spPr>
          <a:xfrm>
            <a:off x="6260434" y="1496282"/>
            <a:ext cx="2273966" cy="1262932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1"/>
          <p:cNvSpPr txBox="1"/>
          <p:nvPr/>
        </p:nvSpPr>
        <p:spPr>
          <a:xfrm>
            <a:off x="2831434" y="2944048"/>
            <a:ext cx="6858000" cy="1010533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gibt eine Variante von Coats, bei der die Anomalien der Netzhautgefäße auf die temporale Makula beschränkt sind. Wie wird diese Erkrankung bezeichnet?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99FF99"/>
                </a:solidFill>
                <a:latin typeface="Arial"/>
                <a:ea typeface="Arial"/>
                <a:cs typeface="Arial"/>
                <a:sym typeface="Arial"/>
              </a:rPr>
              <a:t>Makuläre Teleangiektasie Typ I – MacTel I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5" name="Google Shape;475;p32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6" name="Google Shape;476;p32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2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2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32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32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2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32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2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2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2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2"/>
          <p:cNvSpPr/>
          <p:nvPr/>
        </p:nvSpPr>
        <p:spPr>
          <a:xfrm>
            <a:off x="6260434" y="1496282"/>
            <a:ext cx="2273966" cy="1262932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32"/>
          <p:cNvSpPr txBox="1"/>
          <p:nvPr/>
        </p:nvSpPr>
        <p:spPr>
          <a:xfrm>
            <a:off x="2831434" y="2944048"/>
            <a:ext cx="6858000" cy="1010533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gibt eine Variante von Coats, bei der die Anomalien der Netzhautgefäße auf die temporale Makula beschränkt sind. Wie wird diese Erkrankung bezeichnet?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Makuläre Teleangiektasie Typ I (MacTel I)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3" name="Google Shape;493;p33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BFBFB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94" name="Google Shape;494;p33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3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3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3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3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3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3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3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3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33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3"/>
          <p:cNvSpPr/>
          <p:nvPr/>
        </p:nvSpPr>
        <p:spPr>
          <a:xfrm>
            <a:off x="6260434" y="1496282"/>
            <a:ext cx="2273966" cy="1262932"/>
          </a:xfrm>
          <a:prstGeom prst="rect">
            <a:avLst/>
          </a:prstGeom>
          <a:noFill/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3"/>
          <p:cNvSpPr txBox="1"/>
          <p:nvPr/>
        </p:nvSpPr>
        <p:spPr>
          <a:xfrm>
            <a:off x="2831434" y="2944048"/>
            <a:ext cx="6858000" cy="1010533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gibt eine Variante von Coats, bei der die Anomalien des Netzhautgefäßsystems auf die temporale Makula beschränkt sind. Wie wird diese Erkrankung bezeichnet?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Makuläre Teleangiektasie Typ I (MacTel I)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3"/>
          <p:cNvSpPr txBox="1"/>
          <p:nvPr/>
        </p:nvSpPr>
        <p:spPr>
          <a:xfrm>
            <a:off x="3359738" y="3179286"/>
            <a:ext cx="5472524" cy="579646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 Informationen zu MacTel finden Sie in der Folienreihe </a:t>
            </a: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R53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4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4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4" name="Google Shape;514;p34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15" name="Google Shape;515;p34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16" name="Google Shape;516;p34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34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34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4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4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4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4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4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34"/>
          <p:cNvSpPr/>
          <p:nvPr/>
        </p:nvSpPr>
        <p:spPr>
          <a:xfrm>
            <a:off x="7023065" y="4533135"/>
            <a:ext cx="2233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34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34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34"/>
          <p:cNvSpPr/>
          <p:nvPr/>
        </p:nvSpPr>
        <p:spPr>
          <a:xfrm>
            <a:off x="3981839" y="3962400"/>
            <a:ext cx="3146424" cy="48946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6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 Frage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5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5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35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6" name="Google Shape;536;p35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37" name="Google Shape;537;p35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5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5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5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5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5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35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5" name="Google Shape;545;p35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46" name="Google Shape;546;p35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5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6"/>
          <p:cNvSpPr txBox="1"/>
          <p:nvPr/>
        </p:nvSpPr>
        <p:spPr>
          <a:xfrm>
            <a:off x="5530780" y="6079123"/>
            <a:ext cx="1130438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lvl="0" algn="ctr"/>
            <a:r>
              <a:rPr lang="en-US" sz="1600" dirty="0"/>
              <a:t>Coats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RD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p36" descr="Coats' Disease - Retina Image Ban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3714" y="1133475"/>
            <a:ext cx="6124575" cy="45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7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7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7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7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3" name="Google Shape;563;p37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4" name="Google Shape;564;p37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5" name="Google Shape;565;p37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7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7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7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7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7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7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7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37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5" name="Google Shape;575;p37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76" name="Google Shape;576;p37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7"/>
          <p:cNvSpPr txBox="1"/>
          <p:nvPr/>
        </p:nvSpPr>
        <p:spPr>
          <a:xfrm>
            <a:off x="6982968" y="5577841"/>
            <a:ext cx="190195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/>
          </a:p>
        </p:txBody>
      </p:sp>
      <p:sp>
        <p:nvSpPr>
          <p:cNvPr id="578" name="Google Shape;578;p37"/>
          <p:cNvSpPr/>
          <p:nvPr/>
        </p:nvSpPr>
        <p:spPr>
          <a:xfrm>
            <a:off x="6965950" y="5613134"/>
            <a:ext cx="1921974" cy="7354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8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8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38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8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7" name="Google Shape;587;p38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88" name="Google Shape;588;p38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89" name="Google Shape;589;p38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8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8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8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38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8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8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38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8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9" name="Google Shape;599;p38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00" name="Google Shape;600;p38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8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pic>
        <p:nvPicPr>
          <p:cNvPr id="602" name="Google Shape;60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5535" y="990601"/>
            <a:ext cx="1981527" cy="2375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0033" y="458132"/>
            <a:ext cx="1837738" cy="213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82560" y="4676039"/>
            <a:ext cx="2001838" cy="2144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83885" y="4755415"/>
            <a:ext cx="1905000" cy="207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02678" y="882162"/>
            <a:ext cx="2119312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3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24338" y="493427"/>
            <a:ext cx="1871663" cy="229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9"/>
          <p:cNvSpPr txBox="1"/>
          <p:nvPr/>
        </p:nvSpPr>
        <p:spPr>
          <a:xfrm>
            <a:off x="4760976" y="5285232"/>
            <a:ext cx="2093976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9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9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9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9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7" name="Google Shape;617;p39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18" name="Google Shape;618;p39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19" name="Google Shape;619;p39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9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9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9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39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39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39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39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39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9" name="Google Shape;629;p39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30" name="Google Shape;630;p39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9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sp>
        <p:nvSpPr>
          <p:cNvPr id="632" name="Google Shape;632;p39"/>
          <p:cNvSpPr txBox="1"/>
          <p:nvPr/>
        </p:nvSpPr>
        <p:spPr>
          <a:xfrm>
            <a:off x="2200656" y="5806441"/>
            <a:ext cx="2304288" cy="27186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3" name="Google Shape;633;p39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34" name="Google Shape;634;p39"/>
          <p:cNvSpPr/>
          <p:nvPr/>
        </p:nvSpPr>
        <p:spPr>
          <a:xfrm>
            <a:off x="2214011" y="5804357"/>
            <a:ext cx="2305439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 b="0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5165311" y="4236744"/>
            <a:ext cx="5201478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Befunde sind typisch für die histologische Untersuchung des subretinalen Exsudats – welche sind das?</a:t>
            </a:r>
            <a:endParaRPr sz="20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8534400" y="3239644"/>
            <a:ext cx="2133600" cy="84826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0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de-DE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Xantokorie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führen dazu, dass Coats in die Differentialdiagnose für … verwechselt wird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40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0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0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40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4" name="Google Shape;644;p40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45" name="Google Shape;645;p40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46" name="Google Shape;646;p40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40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40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40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40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40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40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40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40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6" name="Google Shape;656;p40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57" name="Google Shape;657;p40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40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sp>
        <p:nvSpPr>
          <p:cNvPr id="659" name="Google Shape;659;p40"/>
          <p:cNvSpPr txBox="1"/>
          <p:nvPr/>
        </p:nvSpPr>
        <p:spPr>
          <a:xfrm>
            <a:off x="2200656" y="5806441"/>
            <a:ext cx="2304288" cy="33342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0" name="Google Shape;660;p40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1"/>
          <p:cNvSpPr txBox="1"/>
          <p:nvPr/>
        </p:nvSpPr>
        <p:spPr>
          <a:xfrm>
            <a:off x="4760976" y="5285232"/>
            <a:ext cx="2093976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41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41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8" name="Google Shape;668;p41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69" name="Google Shape;669;p41"/>
          <p:cNvSpPr txBox="1"/>
          <p:nvPr/>
        </p:nvSpPr>
        <p:spPr>
          <a:xfrm>
            <a:off x="7467600" y="5065775"/>
            <a:ext cx="288036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 führen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0" name="Google Shape;670;p41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71" name="Google Shape;671;p41"/>
          <p:cNvSpPr txBox="1"/>
          <p:nvPr/>
        </p:nvSpPr>
        <p:spPr>
          <a:xfrm>
            <a:off x="7467600" y="4035930"/>
            <a:ext cx="308930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ausgedehnten Exsudaten kommt es zu…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41"/>
          <p:cNvSpPr txBox="1"/>
          <p:nvPr/>
        </p:nvSpPr>
        <p:spPr>
          <a:xfrm>
            <a:off x="6982968" y="5577841"/>
            <a:ext cx="1901952" cy="51809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Leukokorie oder Xanthochorie</a:t>
            </a:r>
            <a:endParaRPr/>
          </a:p>
        </p:txBody>
      </p:sp>
      <p:sp>
        <p:nvSpPr>
          <p:cNvPr id="673" name="Google Shape;673;p41"/>
          <p:cNvSpPr txBox="1"/>
          <p:nvPr/>
        </p:nvSpPr>
        <p:spPr>
          <a:xfrm>
            <a:off x="2204089" y="5804356"/>
            <a:ext cx="2305439" cy="27186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4" name="Google Shape;674;p41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75" name="Google Shape;675;p41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4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4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41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41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41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41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1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41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41"/>
          <p:cNvSpPr txBox="1"/>
          <p:nvPr/>
        </p:nvSpPr>
        <p:spPr>
          <a:xfrm>
            <a:off x="1908290" y="2074771"/>
            <a:ext cx="3491573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Wenn dies mit Leukokorie einhergeht,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6" name="Google Shape;686;p41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7" name="Google Shape;687;p41"/>
          <p:cNvSpPr txBox="1"/>
          <p:nvPr/>
        </p:nvSpPr>
        <p:spPr>
          <a:xfrm>
            <a:off x="7467600" y="2906450"/>
            <a:ext cx="3089307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führen die vaskulären Anomalien zu…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1"/>
          <p:cNvSpPr txBox="1"/>
          <p:nvPr/>
        </p:nvSpPr>
        <p:spPr>
          <a:xfrm>
            <a:off x="6492623" y="3682998"/>
            <a:ext cx="3711575" cy="113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muss von einem Retinoblastom unterschieden werden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41"/>
          <p:cNvSpPr txBox="1"/>
          <p:nvPr/>
        </p:nvSpPr>
        <p:spPr>
          <a:xfrm>
            <a:off x="4625886" y="6397823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Google Shape;695;p42" descr="Retinoblastoma - Oncology - Medbullets Step 2/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3801" y="877720"/>
            <a:ext cx="4711887" cy="213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3801" y="3160943"/>
            <a:ext cx="4711888" cy="2056096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42"/>
          <p:cNvSpPr txBox="1"/>
          <p:nvPr/>
        </p:nvSpPr>
        <p:spPr>
          <a:xfrm>
            <a:off x="3665687" y="6241775"/>
            <a:ext cx="4860626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Kind hat Coats, das andere Rb. Welches ist welches?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228600"/>
            <a:ext cx="7086600" cy="5545138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43"/>
          <p:cNvSpPr txBox="1"/>
          <p:nvPr/>
        </p:nvSpPr>
        <p:spPr>
          <a:xfrm>
            <a:off x="4979348" y="5943601"/>
            <a:ext cx="2233304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 es Coats oder Rb?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228600"/>
            <a:ext cx="7086600" cy="5545138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44"/>
          <p:cNvSpPr txBox="1"/>
          <p:nvPr/>
        </p:nvSpPr>
        <p:spPr>
          <a:xfrm>
            <a:off x="3886200" y="5943601"/>
            <a:ext cx="449580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dies herauszufinden, </a:t>
            </a:r>
            <a:r>
              <a:rPr lang="de-DE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betrachten Sie das Gefäßsystem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45"/>
          <p:cNvSpPr txBox="1"/>
          <p:nvPr/>
        </p:nvSpPr>
        <p:spPr>
          <a:xfrm>
            <a:off x="1673226" y="1333500"/>
            <a:ext cx="4422775" cy="125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Coats sind die Netzhautgefäße erweitert, und es liegen Mikroaneurysmen und Teleangiektasien vor. (Zudem weist das Erscheinungsbild häufig einen gelblichen Schimmer auf.)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5" name="Google Shape;71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5225" y="228601"/>
            <a:ext cx="3651250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45"/>
          <p:cNvSpPr txBox="1"/>
          <p:nvPr/>
        </p:nvSpPr>
        <p:spPr>
          <a:xfrm>
            <a:off x="4625886" y="6397823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46"/>
          <p:cNvSpPr txBox="1"/>
          <p:nvPr/>
        </p:nvSpPr>
        <p:spPr>
          <a:xfrm>
            <a:off x="1828800" y="4789489"/>
            <a:ext cx="4267200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 Gegensatz dazu sind bei Rb die Netzhautgefäße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normales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Erscheinungsbild aufweisen. (Und der Farbton ist tendenziell weiß.)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6"/>
          <p:cNvSpPr txBox="1"/>
          <p:nvPr/>
        </p:nvSpPr>
        <p:spPr>
          <a:xfrm>
            <a:off x="1673226" y="1333501"/>
            <a:ext cx="4422775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Coats sind die Netzhautgefäße erweitert, mit Mikroaneurysmen und Teleangiektasien. (Zudem weist das Erscheinungsbild oft einen gelben Farbton auf.)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3" name="Google Shape;72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8401" y="3546475"/>
            <a:ext cx="3471863" cy="3132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5225" y="228601"/>
            <a:ext cx="3651250" cy="31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47"/>
          <p:cNvSpPr txBox="1"/>
          <p:nvPr/>
        </p:nvSpPr>
        <p:spPr>
          <a:xfrm>
            <a:off x="1828800" y="4789489"/>
            <a:ext cx="4267200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 Gegensatz dazu sind bei Rb die Netzhautgefäße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normales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Erscheinungsbild aufweisen. (Und der Farbton ist tendenziell weiß.)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47"/>
          <p:cNvSpPr txBox="1"/>
          <p:nvPr/>
        </p:nvSpPr>
        <p:spPr>
          <a:xfrm>
            <a:off x="1673226" y="1333501"/>
            <a:ext cx="4422775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Coats sind die Netzhautgefäße erweitert, mit Mikroaneurysmen und Teleangiektasien. (Zudem weist das Erscheinungsbild oft einen gelben Farbton auf.)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1" name="Google Shape;73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8401" y="3546475"/>
            <a:ext cx="3471863" cy="3132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5225" y="228601"/>
            <a:ext cx="3651250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47"/>
          <p:cNvSpPr txBox="1"/>
          <p:nvPr/>
        </p:nvSpPr>
        <p:spPr>
          <a:xfrm>
            <a:off x="2667000" y="3229228"/>
            <a:ext cx="5950668" cy="579646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 Informationen zu Coats vs. Rb finden Sie in der Folienreihe </a:t>
            </a: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R1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48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8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8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48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8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3" name="Google Shape;743;p48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44" name="Google Shape;744;p48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45" name="Google Shape;745;p48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8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8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8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8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8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8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8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8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5" name="Google Shape;755;p48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56" name="Google Shape;756;p48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8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sp>
        <p:nvSpPr>
          <p:cNvPr id="758" name="Google Shape;758;p48"/>
          <p:cNvSpPr txBox="1"/>
          <p:nvPr/>
        </p:nvSpPr>
        <p:spPr>
          <a:xfrm>
            <a:off x="2200656" y="5806441"/>
            <a:ext cx="2304288" cy="33342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9" name="Google Shape;759;p48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60" name="Google Shape;760;p48"/>
          <p:cNvSpPr txBox="1"/>
          <p:nvPr/>
        </p:nvSpPr>
        <p:spPr>
          <a:xfrm>
            <a:off x="1680578" y="4321314"/>
            <a:ext cx="5253623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endParaRPr sz="20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8"/>
          <p:cNvSpPr/>
          <p:nvPr/>
        </p:nvSpPr>
        <p:spPr>
          <a:xfrm>
            <a:off x="3657600" y="4321315"/>
            <a:ext cx="2133600" cy="430887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 Frage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9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9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9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9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9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1" name="Google Shape;771;p49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72" name="Google Shape;772;p49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73" name="Google Shape;773;p49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9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9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9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9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9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9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9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49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3" name="Google Shape;783;p49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4" name="Google Shape;784;p49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49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sp>
        <p:nvSpPr>
          <p:cNvPr id="786" name="Google Shape;786;p49"/>
          <p:cNvSpPr txBox="1"/>
          <p:nvPr/>
        </p:nvSpPr>
        <p:spPr>
          <a:xfrm>
            <a:off x="2200656" y="5806441"/>
            <a:ext cx="2304288" cy="33342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7" name="Google Shape;787;p49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88" name="Google Shape;788;p49"/>
          <p:cNvSpPr txBox="1"/>
          <p:nvPr/>
        </p:nvSpPr>
        <p:spPr>
          <a:xfrm>
            <a:off x="1680578" y="4321315"/>
            <a:ext cx="5253623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Beseitigung der vaskulären Anomalien durch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Kryo-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Photokoagulation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49"/>
          <p:cNvSpPr/>
          <p:nvPr/>
        </p:nvSpPr>
        <p:spPr>
          <a:xfrm>
            <a:off x="3309860" y="4566452"/>
            <a:ext cx="2286000" cy="335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9"/>
          <p:cNvSpPr/>
          <p:nvPr/>
        </p:nvSpPr>
        <p:spPr>
          <a:xfrm>
            <a:off x="2239225" y="4578087"/>
            <a:ext cx="541968" cy="335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8534400" y="3239644"/>
            <a:ext cx="2133600" cy="84826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5165311" y="4236745"/>
            <a:ext cx="5201478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Befunde sind typisch für die histologische Untersuchung des subretinalen Exsudats – welche sind das?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Schaumige  Histiozyten und  Cholesterin-Kristalle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5211032" y="5018677"/>
            <a:ext cx="992545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Adjektiv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7766051" y="5018677"/>
            <a:ext cx="1074945" cy="20662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Substantiv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50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50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50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50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50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0" name="Google Shape;800;p50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01" name="Google Shape;801;p50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02" name="Google Shape;802;p50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50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0"/>
          <p:cNvSpPr txBox="1"/>
          <p:nvPr/>
        </p:nvSpPr>
        <p:spPr>
          <a:xfrm>
            <a:off x="7467600" y="5065776"/>
            <a:ext cx="288036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50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50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50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50"/>
          <p:cNvSpPr txBox="1"/>
          <p:nvPr/>
        </p:nvSpPr>
        <p:spPr>
          <a:xfrm>
            <a:off x="1692966" y="457201"/>
            <a:ext cx="4567469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Typisches Alter bei Auftreten?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50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50"/>
          <p:cNvSpPr txBox="1"/>
          <p:nvPr/>
        </p:nvSpPr>
        <p:spPr>
          <a:xfrm>
            <a:off x="6294598" y="990600"/>
            <a:ext cx="4329919" cy="15029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Charakterisiert durch das Vorliegen von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6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--Venöse Dilatationen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2" name="Google Shape;812;p50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13" name="Google Shape;813;p50"/>
          <p:cNvSpPr txBox="1"/>
          <p:nvPr/>
        </p:nvSpPr>
        <p:spPr>
          <a:xfrm>
            <a:off x="7467599" y="4032504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Sind die Exsudate ausgedehnt, führen sie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50"/>
          <p:cNvSpPr txBox="1"/>
          <p:nvPr/>
        </p:nvSpPr>
        <p:spPr>
          <a:xfrm>
            <a:off x="6982968" y="5577841"/>
            <a:ext cx="1901952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2000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Xanthochorie</a:t>
            </a:r>
            <a:endParaRPr sz="1800" dirty="0"/>
          </a:p>
        </p:txBody>
      </p:sp>
      <p:sp>
        <p:nvSpPr>
          <p:cNvPr id="815" name="Google Shape;815;p50"/>
          <p:cNvSpPr txBox="1"/>
          <p:nvPr/>
        </p:nvSpPr>
        <p:spPr>
          <a:xfrm>
            <a:off x="2200656" y="5806441"/>
            <a:ext cx="2304288" cy="33342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6" name="Google Shape;816;p50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17" name="Google Shape;817;p50"/>
          <p:cNvSpPr txBox="1"/>
          <p:nvPr/>
        </p:nvSpPr>
        <p:spPr>
          <a:xfrm>
            <a:off x="1680578" y="4321315"/>
            <a:ext cx="5253623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Beseitigung der vaskulären Anomalien mittels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Kryo-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Photokoagulation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51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1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1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5" name="Google Shape;825;p51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26" name="Google Shape;826;p51"/>
          <p:cNvSpPr txBox="1"/>
          <p:nvPr/>
        </p:nvSpPr>
        <p:spPr>
          <a:xfrm>
            <a:off x="7467600" y="5065775"/>
            <a:ext cx="288036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 führen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7" name="Google Shape;827;p51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28" name="Google Shape;828;p51"/>
          <p:cNvSpPr txBox="1"/>
          <p:nvPr/>
        </p:nvSpPr>
        <p:spPr>
          <a:xfrm>
            <a:off x="7467600" y="4035930"/>
            <a:ext cx="308930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ausgedehnten Exsudaten kommt es zu…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51"/>
          <p:cNvSpPr txBox="1"/>
          <p:nvPr/>
        </p:nvSpPr>
        <p:spPr>
          <a:xfrm>
            <a:off x="6982968" y="5577841"/>
            <a:ext cx="1901952" cy="51809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Leukokorie oder Xanthochorie</a:t>
            </a:r>
            <a:endParaRPr/>
          </a:p>
        </p:txBody>
      </p:sp>
      <p:sp>
        <p:nvSpPr>
          <p:cNvPr id="830" name="Google Shape;830;p51"/>
          <p:cNvSpPr txBox="1"/>
          <p:nvPr/>
        </p:nvSpPr>
        <p:spPr>
          <a:xfrm>
            <a:off x="2204089" y="5804356"/>
            <a:ext cx="2305439" cy="21031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1" name="Google Shape;831;p51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32" name="Google Shape;832;p51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1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1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1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1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1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1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1"/>
          <p:cNvSpPr txBox="1"/>
          <p:nvPr/>
        </p:nvSpPr>
        <p:spPr>
          <a:xfrm>
            <a:off x="6294598" y="990600"/>
            <a:ext cx="4329919" cy="11336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Gekennzeichnet durch das Vorliegen von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1" name="Google Shape;841;p51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42" name="Google Shape;842;p51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1"/>
          <p:cNvSpPr txBox="1"/>
          <p:nvPr/>
        </p:nvSpPr>
        <p:spPr>
          <a:xfrm>
            <a:off x="6458885" y="3898319"/>
            <a:ext cx="3711575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 durch die Behandlung der abnormen Gefäße gestoppt werden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1"/>
          <p:cNvSpPr txBox="1"/>
          <p:nvPr/>
        </p:nvSpPr>
        <p:spPr>
          <a:xfrm>
            <a:off x="1680578" y="4321314"/>
            <a:ext cx="5253623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Beseitigung der vaskulären Anomalien durch 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Kryo- </a:t>
            </a: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Photokoagulation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1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51"/>
          <p:cNvSpPr txBox="1"/>
          <p:nvPr/>
        </p:nvSpPr>
        <p:spPr>
          <a:xfrm>
            <a:off x="2335925" y="2831275"/>
            <a:ext cx="2974517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Wann? </a:t>
            </a: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Fortschreiten der Exsudate in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51"/>
          <p:cNvSpPr txBox="1"/>
          <p:nvPr/>
        </p:nvSpPr>
        <p:spPr>
          <a:xfrm>
            <a:off x="4625886" y="6397823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fortfahren, sobald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52" descr="Retinal Laser Photocoagulation in Coats' Disease • Picture • MEDtube.ne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022" y="1152382"/>
            <a:ext cx="4703957" cy="4553236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52"/>
          <p:cNvSpPr txBox="1"/>
          <p:nvPr/>
        </p:nvSpPr>
        <p:spPr>
          <a:xfrm>
            <a:off x="5234224" y="6107669"/>
            <a:ext cx="172355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Coats s/p Laser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3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3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3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2" name="Google Shape;862;p53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63" name="Google Shape;863;p53"/>
          <p:cNvSpPr txBox="1"/>
          <p:nvPr/>
        </p:nvSpPr>
        <p:spPr>
          <a:xfrm>
            <a:off x="7467600" y="5065775"/>
            <a:ext cx="288036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 führen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4" name="Google Shape;864;p53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65" name="Google Shape;865;p53"/>
          <p:cNvSpPr txBox="1"/>
          <p:nvPr/>
        </p:nvSpPr>
        <p:spPr>
          <a:xfrm>
            <a:off x="7467600" y="4035930"/>
            <a:ext cx="308930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ausgedehnten Exsudaten kommt es zu…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3"/>
          <p:cNvSpPr txBox="1"/>
          <p:nvPr/>
        </p:nvSpPr>
        <p:spPr>
          <a:xfrm>
            <a:off x="6982968" y="5577841"/>
            <a:ext cx="1901952" cy="51809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Leukokorie oder Xanthochorie</a:t>
            </a:r>
            <a:endParaRPr/>
          </a:p>
        </p:txBody>
      </p:sp>
      <p:sp>
        <p:nvSpPr>
          <p:cNvPr id="867" name="Google Shape;867;p53"/>
          <p:cNvSpPr txBox="1"/>
          <p:nvPr/>
        </p:nvSpPr>
        <p:spPr>
          <a:xfrm>
            <a:off x="2204089" y="5804356"/>
            <a:ext cx="2305439" cy="21031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8" name="Google Shape;868;p53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69" name="Google Shape;869;p53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3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3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3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53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3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3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3"/>
          <p:cNvSpPr txBox="1"/>
          <p:nvPr/>
        </p:nvSpPr>
        <p:spPr>
          <a:xfrm>
            <a:off x="6294598" y="990600"/>
            <a:ext cx="4329919" cy="11336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Gekennzeichnet durch das Vorliegen von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8" name="Google Shape;878;p53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79" name="Google Shape;879;p53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3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53"/>
          <p:cNvSpPr txBox="1"/>
          <p:nvPr/>
        </p:nvSpPr>
        <p:spPr>
          <a:xfrm>
            <a:off x="1680578" y="4321315"/>
            <a:ext cx="5253623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Beseitigung der vaskulären Anomalien durch</a:t>
            </a:r>
            <a:endParaRPr sz="2800" b="1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53"/>
          <p:cNvSpPr txBox="1"/>
          <p:nvPr/>
        </p:nvSpPr>
        <p:spPr>
          <a:xfrm>
            <a:off x="1598023" y="4911836"/>
            <a:ext cx="6354000" cy="1688100"/>
          </a:xfrm>
          <a:prstGeom prst="rect">
            <a:avLst/>
          </a:prstGeom>
          <a:solidFill>
            <a:srgbClr val="9999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Wie sieht es mit intravitrealen Anti-VEGF-Injektionen aus – sind diese angemessen?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999900"/>
                </a:solidFill>
                <a:latin typeface="Arial"/>
                <a:ea typeface="Arial"/>
                <a:cs typeface="Arial"/>
                <a:sym typeface="Arial"/>
              </a:rPr>
              <a:t>Das BCSC äußert sich hierzu unklar. Das Retina-Buch besagt, dass sie „eine nützliche Zusatzbehandlung sein kann“, doch das Peds-Buch lehnt sie ausdrücklich ab und warnt, dass sie in einer Studie „mit einer höheren Inzidenz“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6">
            <a:extLst>
              <a:ext uri="{FF2B5EF4-FFF2-40B4-BE49-F238E27FC236}">
                <a16:creationId xmlns:a16="http://schemas.microsoft.com/office/drawing/2014/main" id="{8F182689-9192-4962-C373-1B32957FD14B}"/>
              </a:ext>
            </a:extLst>
          </p:cNvPr>
          <p:cNvSpPr txBox="1"/>
          <p:nvPr/>
        </p:nvSpPr>
        <p:spPr>
          <a:xfrm>
            <a:off x="2301371" y="4555861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Segoe Script" panose="030B0504020000000003" pitchFamily="66" charset="0"/>
              </a:rPr>
              <a:t>intravitreal anti-VEGF </a:t>
            </a:r>
            <a:r>
              <a:rPr lang="en-US" sz="1600" dirty="0" err="1">
                <a:solidFill>
                  <a:srgbClr val="0000FF"/>
                </a:solidFill>
                <a:latin typeface="Segoe Script" panose="030B0504020000000003" pitchFamily="66" charset="0"/>
              </a:rPr>
              <a:t>therapie</a:t>
            </a:r>
            <a:r>
              <a:rPr lang="en-US" sz="1600" dirty="0">
                <a:solidFill>
                  <a:srgbClr val="0000FF"/>
                </a:solidFill>
                <a:latin typeface="Segoe Script" panose="030B0504020000000003" pitchFamily="66" charset="0"/>
              </a:rPr>
              <a:t>?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4"/>
          <p:cNvSpPr txBox="1"/>
          <p:nvPr/>
        </p:nvSpPr>
        <p:spPr>
          <a:xfrm>
            <a:off x="4760976" y="5285232"/>
            <a:ext cx="2093976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Leukokorie/Xantokorie führen dazu, dass Coats in die Differentialdiagnose für … aufgenommen wird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4"/>
          <p:cNvSpPr/>
          <p:nvPr/>
        </p:nvSpPr>
        <p:spPr>
          <a:xfrm>
            <a:off x="6982946" y="5631360"/>
            <a:ext cx="1904979" cy="69324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4"/>
          <p:cNvSpPr txBox="1"/>
          <p:nvPr/>
        </p:nvSpPr>
        <p:spPr>
          <a:xfrm>
            <a:off x="6982968" y="4535425"/>
            <a:ext cx="2313432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Netzhautablösung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1" name="Google Shape;891;p54"/>
          <p:cNvCxnSpPr/>
          <p:nvPr/>
        </p:nvCxnSpPr>
        <p:spPr>
          <a:xfrm>
            <a:off x="7467600" y="4953000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92" name="Google Shape;892;p54"/>
          <p:cNvSpPr txBox="1"/>
          <p:nvPr/>
        </p:nvSpPr>
        <p:spPr>
          <a:xfrm>
            <a:off x="7467600" y="5065775"/>
            <a:ext cx="288036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massivem Ausmaß kann die Netzhautablösung zu… führen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3" name="Google Shape;893;p54"/>
          <p:cNvCxnSpPr/>
          <p:nvPr/>
        </p:nvCxnSpPr>
        <p:spPr>
          <a:xfrm>
            <a:off x="7467600" y="3923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94" name="Google Shape;894;p54"/>
          <p:cNvSpPr txBox="1"/>
          <p:nvPr/>
        </p:nvSpPr>
        <p:spPr>
          <a:xfrm>
            <a:off x="7467600" y="4035930"/>
            <a:ext cx="3089305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Bei ausgedehnten Exsudaten kommt es zu…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4"/>
          <p:cNvSpPr txBox="1"/>
          <p:nvPr/>
        </p:nvSpPr>
        <p:spPr>
          <a:xfrm>
            <a:off x="6982968" y="5577841"/>
            <a:ext cx="1901952" cy="51809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Leukokorie oder Xanthochorie</a:t>
            </a:r>
            <a:endParaRPr/>
          </a:p>
        </p:txBody>
      </p:sp>
      <p:sp>
        <p:nvSpPr>
          <p:cNvPr id="896" name="Google Shape;896;p54"/>
          <p:cNvSpPr txBox="1"/>
          <p:nvPr/>
        </p:nvSpPr>
        <p:spPr>
          <a:xfrm>
            <a:off x="2204089" y="5804356"/>
            <a:ext cx="2305439" cy="21031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7" name="Google Shape;897;p54"/>
          <p:cNvCxnSpPr/>
          <p:nvPr/>
        </p:nvCxnSpPr>
        <p:spPr>
          <a:xfrm rot="10800000">
            <a:off x="4572000" y="6019800"/>
            <a:ext cx="228600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98" name="Google Shape;898;p54"/>
          <p:cNvSpPr/>
          <p:nvPr/>
        </p:nvSpPr>
        <p:spPr>
          <a:xfrm>
            <a:off x="7042150" y="3466335"/>
            <a:ext cx="1447800" cy="3810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BFBFB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4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4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4"/>
          <p:cNvSpPr txBox="1"/>
          <p:nvPr/>
        </p:nvSpPr>
        <p:spPr>
          <a:xfrm>
            <a:off x="1720851" y="3272448"/>
            <a:ext cx="3146425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Vererbungsmuster?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4"/>
          <p:cNvSpPr txBox="1"/>
          <p:nvPr/>
        </p:nvSpPr>
        <p:spPr>
          <a:xfrm>
            <a:off x="1696279" y="1096173"/>
            <a:ext cx="3204723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Geschlechtspräferenz?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Männlich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4"/>
          <p:cNvSpPr txBox="1"/>
          <p:nvPr/>
        </p:nvSpPr>
        <p:spPr>
          <a:xfrm>
            <a:off x="1692966" y="457200"/>
            <a:ext cx="4567469" cy="21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Typisches Erkrankungsalter?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6–8 Jahre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4"/>
          <p:cNvSpPr txBox="1"/>
          <p:nvPr/>
        </p:nvSpPr>
        <p:spPr>
          <a:xfrm>
            <a:off x="1720851" y="1773281"/>
            <a:ext cx="4297971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Lateralität (d. h. beidseitig vs. einseitig)?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Einseitig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4"/>
          <p:cNvSpPr txBox="1"/>
          <p:nvPr/>
        </p:nvSpPr>
        <p:spPr>
          <a:xfrm>
            <a:off x="6294598" y="990600"/>
            <a:ext cx="4329919" cy="11336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Gekennzeichnet durch das Vorliegen von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Anomalien der Netzhaut</a:t>
            </a:r>
            <a:r>
              <a:rPr lang="de-DE" sz="12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gefäße</a:t>
            </a: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--Teleangiektasien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--Venöse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--Mikroaneurysmen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--Kapillare Dilatation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7" name="Google Shape;907;p54"/>
          <p:cNvCxnSpPr/>
          <p:nvPr/>
        </p:nvCxnSpPr>
        <p:spPr>
          <a:xfrm>
            <a:off x="7467600" y="2780535"/>
            <a:ext cx="0" cy="6096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8" name="Google Shape;908;p54"/>
          <p:cNvSpPr txBox="1"/>
          <p:nvPr/>
        </p:nvSpPr>
        <p:spPr>
          <a:xfrm>
            <a:off x="7467599" y="2907793"/>
            <a:ext cx="3090672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Die vaskulären Anomalien führen zu…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4"/>
          <p:cNvSpPr txBox="1"/>
          <p:nvPr/>
        </p:nvSpPr>
        <p:spPr>
          <a:xfrm>
            <a:off x="1712326" y="2486184"/>
            <a:ext cx="3530600" cy="27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Systemische Assoziationen? </a:t>
            </a:r>
            <a:r>
              <a:rPr lang="de-DE" sz="16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4"/>
          <p:cNvSpPr txBox="1"/>
          <p:nvPr/>
        </p:nvSpPr>
        <p:spPr>
          <a:xfrm>
            <a:off x="1612073" y="4623389"/>
            <a:ext cx="6354000" cy="1965000"/>
          </a:xfrm>
          <a:prstGeom prst="rect">
            <a:avLst/>
          </a:prstGeom>
          <a:solidFill>
            <a:srgbClr val="9999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Wie sieht es mit intravitrealen Anti-VEGF-Injektionen aus – sind diese angemessen?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Das </a:t>
            </a:r>
            <a:r>
              <a:rPr lang="de-DE" sz="18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BCSC </a:t>
            </a:r>
            <a:r>
              <a:rPr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äußert sich hierzu unklar. Das Retina-Buch besagt, dass sie „eine nützliche Zusatzbehandlung sein kann“, doch das Peds-Buch lehnt sie ausdrücklich ab und warnt, dass sie in einer Studie „mit einer höheren Inzidenz“ von Komplikationen assoziiert war. Caveat emptor.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4"/>
          <p:cNvSpPr txBox="1"/>
          <p:nvPr/>
        </p:nvSpPr>
        <p:spPr>
          <a:xfrm>
            <a:off x="1612078" y="4051115"/>
            <a:ext cx="52536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Behandlung? </a:t>
            </a: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Beseitigung der vaskulären Anomalien durch</a:t>
            </a:r>
            <a:endParaRPr sz="2800" b="1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6">
            <a:extLst>
              <a:ext uri="{FF2B5EF4-FFF2-40B4-BE49-F238E27FC236}">
                <a16:creationId xmlns:a16="http://schemas.microsoft.com/office/drawing/2014/main" id="{7A22B888-DA30-4093-6F9A-6978C0EEB2FD}"/>
              </a:ext>
            </a:extLst>
          </p:cNvPr>
          <p:cNvSpPr txBox="1"/>
          <p:nvPr/>
        </p:nvSpPr>
        <p:spPr>
          <a:xfrm>
            <a:off x="2209801" y="4267939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Segoe Script" panose="030B0504020000000003" pitchFamily="66" charset="0"/>
              </a:rPr>
              <a:t>intravitreal anti-VEGF </a:t>
            </a:r>
            <a:r>
              <a:rPr lang="en-US" sz="1600" dirty="0" err="1">
                <a:solidFill>
                  <a:srgbClr val="0000FF"/>
                </a:solidFill>
                <a:latin typeface="Segoe Script" panose="030B0504020000000003" pitchFamily="66" charset="0"/>
              </a:rPr>
              <a:t>therapie</a:t>
            </a:r>
            <a:r>
              <a:rPr lang="en-US" sz="1600" dirty="0">
                <a:solidFill>
                  <a:srgbClr val="0000FF"/>
                </a:solidFill>
                <a:latin typeface="Segoe Script" panose="030B0504020000000003" pitchFamily="66" charset="0"/>
              </a:rPr>
              <a:t>?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55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5"/>
          <p:cNvSpPr txBox="1"/>
          <p:nvPr/>
        </p:nvSpPr>
        <p:spPr>
          <a:xfrm>
            <a:off x="4625886" y="6397823"/>
            <a:ext cx="2940228" cy="394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Keine Frage – fahren Sie fort, wenn Sie bereit sind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9D002ED1-4C07-5562-BF6A-6BBBAADD6FF0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56"/>
          <p:cNvSpPr/>
          <p:nvPr/>
        </p:nvSpPr>
        <p:spPr>
          <a:xfrm>
            <a:off x="8195593" y="1331866"/>
            <a:ext cx="1702563" cy="204834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6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964706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/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</a:rPr>
              <a:t> jungen Männern </a:t>
            </a:r>
            <a:r>
              <a:rPr lang="de-DE" sz="2000" dirty="0"/>
              <a:t>auftritt. Sie äußert sich durch einseitige, </a:t>
            </a:r>
            <a:r>
              <a:rPr lang="de-DE" sz="2000" dirty="0" err="1"/>
              <a:t>subretinale</a:t>
            </a:r>
            <a:r>
              <a:rPr lang="de-DE" sz="2000" dirty="0"/>
              <a:t>, </a:t>
            </a:r>
            <a:r>
              <a:rPr lang="de-DE" sz="2000" dirty="0">
                <a:solidFill>
                  <a:schemeClr val="bg1"/>
                </a:solidFill>
              </a:rPr>
              <a:t>weiß</a:t>
            </a:r>
            <a:r>
              <a:rPr lang="de-DE" sz="2000" dirty="0">
                <a:solidFill>
                  <a:srgbClr val="FFFF00"/>
                </a:solidFill>
              </a:rPr>
              <a:t>-gelbliche </a:t>
            </a:r>
            <a:r>
              <a:rPr lang="de-DE" sz="2000" dirty="0"/>
              <a:t>Exsudate.</a:t>
            </a:r>
            <a:endParaRPr sz="4400" dirty="0"/>
          </a:p>
        </p:txBody>
      </p:sp>
      <p:sp>
        <p:nvSpPr>
          <p:cNvPr id="926" name="Google Shape;926;p56"/>
          <p:cNvSpPr txBox="1">
            <a:spLocks noGrp="1"/>
          </p:cNvSpPr>
          <p:nvPr>
            <p:ph type="title"/>
          </p:nvPr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de-DE" sz="2800" dirty="0">
                <a:latin typeface="+mj-lt"/>
              </a:rPr>
              <a:t>Coats-Krankheit: Kurzfassung</a:t>
            </a:r>
            <a:endParaRPr sz="6000" dirty="0">
              <a:latin typeface="+mj-lt"/>
            </a:endParaRPr>
          </a:p>
        </p:txBody>
      </p:sp>
      <p:sp>
        <p:nvSpPr>
          <p:cNvPr id="930" name="Google Shape;930;p56"/>
          <p:cNvSpPr/>
          <p:nvPr/>
        </p:nvSpPr>
        <p:spPr>
          <a:xfrm>
            <a:off x="8935571" y="976277"/>
            <a:ext cx="1925170" cy="355589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demografisch (zwei Wörter)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6"/>
          <p:cNvSpPr/>
          <p:nvPr/>
        </p:nvSpPr>
        <p:spPr>
          <a:xfrm>
            <a:off x="8195593" y="1301715"/>
            <a:ext cx="1771870" cy="265136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7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7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534400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/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jungen Männern </a:t>
            </a:r>
            <a:r>
              <a:rPr lang="de-DE" sz="2000" dirty="0"/>
              <a:t>auftritt. Sie äußert sich durch einseitige, </a:t>
            </a:r>
            <a:r>
              <a:rPr lang="de-DE" sz="2000" dirty="0" err="1"/>
              <a:t>subretinale</a:t>
            </a:r>
            <a:r>
              <a:rPr lang="de-DE" sz="2000" dirty="0"/>
              <a:t>, </a:t>
            </a:r>
            <a:r>
              <a:rPr lang="de-DE" sz="2000" dirty="0">
                <a:solidFill>
                  <a:schemeClr val="lt1"/>
                </a:solidFill>
                <a:highlight>
                  <a:srgbClr val="000000"/>
                </a:highlight>
              </a:rPr>
              <a:t>weiß</a:t>
            </a:r>
            <a:r>
              <a:rPr lang="de-DE" sz="2000" dirty="0">
                <a:solidFill>
                  <a:srgbClr val="FFFF00"/>
                </a:solidFill>
                <a:highlight>
                  <a:srgbClr val="000000"/>
                </a:highlight>
              </a:rPr>
              <a:t>-gelbliche</a:t>
            </a:r>
            <a:r>
              <a:rPr lang="de-DE" sz="2000" dirty="0">
                <a:solidFill>
                  <a:srgbClr val="FFFF00"/>
                </a:solidFill>
              </a:rPr>
              <a:t> </a:t>
            </a:r>
            <a:r>
              <a:rPr lang="de-DE" sz="2000" dirty="0"/>
              <a:t>Exsudate.</a:t>
            </a:r>
            <a:endParaRPr sz="4400" dirty="0">
              <a:solidFill>
                <a:srgbClr val="0000FF"/>
              </a:solidFill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0476602A-1F30-680C-647A-DC2AC4954E0D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58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8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534400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auftritt. Sie äußert sich durch einseitige, subretinale, </a:t>
            </a:r>
            <a:r>
              <a:rPr lang="de-DE" sz="20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</a:t>
            </a:r>
            <a:r>
              <a:rPr lang="de-DE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Exsudate.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ohne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/>
          </a:p>
        </p:txBody>
      </p:sp>
      <p:sp>
        <p:nvSpPr>
          <p:cNvPr id="948" name="Google Shape;948;p58"/>
          <p:cNvSpPr/>
          <p:nvPr/>
        </p:nvSpPr>
        <p:spPr>
          <a:xfrm>
            <a:off x="3227293" y="1805468"/>
            <a:ext cx="1170000" cy="4077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Vererbung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58"/>
          <p:cNvSpPr/>
          <p:nvPr/>
        </p:nvSpPr>
        <p:spPr>
          <a:xfrm>
            <a:off x="5015858" y="1861487"/>
            <a:ext cx="609600" cy="3810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ja/nein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85ACF4B1-4473-DFCA-8218-A7C156BA90F5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59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9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534400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auftritt. Sie äußert sich durch einseitige, subretinale, </a:t>
            </a:r>
            <a:r>
              <a:rPr lang="de-DE" sz="20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</a:t>
            </a:r>
            <a:r>
              <a:rPr lang="de-DE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Exsudate.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/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4A02B1A5-DF19-7871-51AE-274495921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de-DE" sz="2800" dirty="0">
                <a:latin typeface="+mj-lt"/>
              </a:rPr>
              <a:t>Coats-Krankheit: Kurzfassung</a:t>
            </a:r>
            <a:endParaRPr sz="6000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"/>
          <p:cNvSpPr txBox="1"/>
          <p:nvPr/>
        </p:nvSpPr>
        <p:spPr>
          <a:xfrm>
            <a:off x="5165311" y="4236745"/>
            <a:ext cx="5201478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Zwei Befunde sind typisch für die histologische Untersuchung des subretinalen Exsudats – welche sind das?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Schaumige  Histiozyten und  Cholesterin-Kristalle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8534400" y="3239644"/>
            <a:ext cx="2133600" cy="84826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60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60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534400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auftritt. Sie äußert sich durch einseitige, subretinale, </a:t>
            </a:r>
            <a:r>
              <a:rPr lang="de-DE" sz="20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weiß-</a:t>
            </a:r>
            <a:r>
              <a:rPr lang="de-DE" sz="200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gelbliche</a:t>
            </a:r>
            <a:r>
              <a:rPr lang="de-DE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Exsudate.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retinalen Gefäßanomalien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 bei der Coats-Krankheit sind für die klassischen subretinalen Exsudate verantwortlich</a:t>
            </a:r>
            <a:endParaRPr sz="20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60"/>
          <p:cNvSpPr/>
          <p:nvPr/>
        </p:nvSpPr>
        <p:spPr>
          <a:xfrm>
            <a:off x="2814919" y="2201074"/>
            <a:ext cx="2985300" cy="2688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Wörter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3CBB11D9-0363-8E23-130A-5EDF6B45C5E0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61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61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534400" cy="573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auftritt. Sie äußert sich durch einseitige, subretinale,</a:t>
            </a:r>
            <a:r>
              <a:rPr lang="de-DE" sz="2000"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Exsudate.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retinalen Gefäßanomalien </a:t>
            </a:r>
            <a:r>
              <a:rPr lang="de-DE" sz="2000"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>
                <a:latin typeface="Arial"/>
                <a:ea typeface="Arial"/>
                <a:cs typeface="Arial"/>
                <a:sym typeface="Arial"/>
              </a:rPr>
              <a:t>bei der Coats-Krankheit sind für die klassischen subretinalen Exsudate verantwortlich</a:t>
            </a:r>
            <a:endParaRPr sz="20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AD6F02A9-39C3-F5AA-83A8-9112BA3002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de-DE" sz="2800" dirty="0">
                <a:latin typeface="+mj-lt"/>
              </a:rPr>
              <a:t>Coats-Krankheit: Kurzfassung</a:t>
            </a:r>
            <a:endParaRPr sz="6000" dirty="0">
              <a:latin typeface="+mj-l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62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62"/>
          <p:cNvSpPr txBox="1">
            <a:spLocks noGrp="1"/>
          </p:cNvSpPr>
          <p:nvPr>
            <p:ph type="body" idx="1"/>
          </p:nvPr>
        </p:nvSpPr>
        <p:spPr>
          <a:xfrm>
            <a:off x="1981201" y="1003300"/>
            <a:ext cx="8471646" cy="562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Männern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auftritt. Sie äußert sich durch einseitige,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de-DE" sz="2000" dirty="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 dirty="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</a:t>
            </a:r>
            <a:r>
              <a:rPr lang="de-DE" sz="20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Exsudate.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retinalen Gefäßanomalien </a:t>
            </a:r>
            <a:r>
              <a:rPr lang="de-DE" sz="2000" dirty="0"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bei der Coats-Krankheit sind für die klassischen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subretinalen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Exsudate verantwortlich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Wenn sie sich durch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manifestiert, muss die Coats-Krankheit vom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Retinoblastom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abgegrenzt werden</a:t>
            </a:r>
            <a:endParaRPr dirty="0"/>
          </a:p>
        </p:txBody>
      </p:sp>
      <p:sp>
        <p:nvSpPr>
          <p:cNvPr id="983" name="Google Shape;983;p62"/>
          <p:cNvSpPr/>
          <p:nvPr/>
        </p:nvSpPr>
        <p:spPr>
          <a:xfrm>
            <a:off x="2933163" y="3035671"/>
            <a:ext cx="1631100" cy="2958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Krankheit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62"/>
          <p:cNvSpPr/>
          <p:nvPr/>
        </p:nvSpPr>
        <p:spPr>
          <a:xfrm>
            <a:off x="4717397" y="2666371"/>
            <a:ext cx="1263900" cy="3693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Befund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413B2E0C-5D22-81EC-6FF9-B5FDB6419A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de-DE" sz="2800" dirty="0">
                <a:latin typeface="+mj-lt"/>
              </a:rPr>
              <a:t>Coats-Krankheit: Kurzfassung</a:t>
            </a:r>
            <a:endParaRPr sz="6000" dirty="0">
              <a:latin typeface="+mj-lt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63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63"/>
          <p:cNvSpPr txBox="1">
            <a:spLocks noGrp="1"/>
          </p:cNvSpPr>
          <p:nvPr>
            <p:ph type="body" idx="1"/>
          </p:nvPr>
        </p:nvSpPr>
        <p:spPr>
          <a:xfrm>
            <a:off x="1981201" y="1003300"/>
            <a:ext cx="8780929" cy="43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auftritt. Sie äußert sich durch einseitige,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de-DE" sz="2000" dirty="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 dirty="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</a:t>
            </a:r>
            <a:r>
              <a:rPr lang="de-DE" sz="20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Exsudate.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retinalen Gefäßanomalien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bei der Coats-Krankheit sind für die klassischen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subretinalen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Exsudate verantwortlich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Wenn sie sich durch </a:t>
            </a:r>
            <a:r>
              <a:rPr lang="de-DE" sz="2000" dirty="0" err="1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manifestiert, muss die Coats-Krankheit vom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Retinoblastom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abgegrenzt werden</a:t>
            </a:r>
            <a:endParaRPr dirty="0"/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DEBD4FDE-20EE-C2FC-CF19-AAE0F3FBB640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>
          <a:extLst>
            <a:ext uri="{FF2B5EF4-FFF2-40B4-BE49-F238E27FC236}">
              <a16:creationId xmlns:a16="http://schemas.microsoft.com/office/drawing/2014/main" id="{208E02A3-1E69-83DD-ACF2-FB524C62C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63">
            <a:extLst>
              <a:ext uri="{FF2B5EF4-FFF2-40B4-BE49-F238E27FC236}">
                <a16:creationId xmlns:a16="http://schemas.microsoft.com/office/drawing/2014/main" id="{CE0394CA-3C29-CE43-3002-C080F1E3CD25}"/>
              </a:ext>
            </a:extLst>
          </p:cNvPr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63">
            <a:extLst>
              <a:ext uri="{FF2B5EF4-FFF2-40B4-BE49-F238E27FC236}">
                <a16:creationId xmlns:a16="http://schemas.microsoft.com/office/drawing/2014/main" id="{D3AFE127-501C-D08F-D7ED-A2BD8BDB87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81202" y="1003300"/>
            <a:ext cx="8722658" cy="43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jungen Männern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auftritt. Sie äußert sich durch einseitige,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de-DE" sz="2000" dirty="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2000" dirty="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-gelbliche</a:t>
            </a:r>
            <a:r>
              <a:rPr lang="de-DE" sz="20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Exsudate.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Sie tritt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sporadisch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auf,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ohne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systemische Assoziationen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retinalen Gefäßanomalien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bei der Coats-Krankheit sind für die klassischen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subretinalen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Exsudate verantwortlich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Wenn sie sich durch </a:t>
            </a:r>
            <a:r>
              <a:rPr lang="de-DE" sz="2000" dirty="0" err="1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Leukokorie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manifestiert, muss die Coats-Krankheit vom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  <a:latin typeface="Arial"/>
                <a:ea typeface="Arial"/>
                <a:cs typeface="Arial"/>
                <a:sym typeface="Arial"/>
              </a:rPr>
              <a:t>Retinoblastom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abgegrenzt werden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r>
              <a:rPr lang="de-DE" sz="2000" dirty="0"/>
              <a:t>Das Fortschreiten der Exsudate kann durch die Behandlung der abnormen Gefäße gestoppt werden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40"/>
              <a:buChar char="●"/>
            </a:pPr>
            <a:endParaRPr dirty="0"/>
          </a:p>
        </p:txBody>
      </p:sp>
      <p:sp>
        <p:nvSpPr>
          <p:cNvPr id="4" name="Google Shape;926;p56">
            <a:extLst>
              <a:ext uri="{FF2B5EF4-FFF2-40B4-BE49-F238E27FC236}">
                <a16:creationId xmlns:a16="http://schemas.microsoft.com/office/drawing/2014/main" id="{3BF4418B-E24F-029D-8C19-0379DFB8D427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 dirty="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  <p:sp>
        <p:nvSpPr>
          <p:cNvPr id="3" name="Google Shape;1001;p64">
            <a:extLst>
              <a:ext uri="{FF2B5EF4-FFF2-40B4-BE49-F238E27FC236}">
                <a16:creationId xmlns:a16="http://schemas.microsoft.com/office/drawing/2014/main" id="{2546535C-6470-FB12-6AF0-6354159E61F2}"/>
              </a:ext>
            </a:extLst>
          </p:cNvPr>
          <p:cNvSpPr/>
          <p:nvPr/>
        </p:nvSpPr>
        <p:spPr>
          <a:xfrm>
            <a:off x="2298242" y="3600839"/>
            <a:ext cx="2102100" cy="342900"/>
          </a:xfrm>
          <a:prstGeom prst="rect">
            <a:avLst/>
          </a:prstGeom>
          <a:solidFill>
            <a:srgbClr val="99FF99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6597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65"/>
          <p:cNvSpPr/>
          <p:nvPr/>
        </p:nvSpPr>
        <p:spPr>
          <a:xfrm>
            <a:off x="9311309" y="1003300"/>
            <a:ext cx="990600" cy="71596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65"/>
          <p:cNvSpPr txBox="1">
            <a:spLocks noGrp="1"/>
          </p:cNvSpPr>
          <p:nvPr>
            <p:ph type="body" idx="1"/>
          </p:nvPr>
        </p:nvSpPr>
        <p:spPr>
          <a:xfrm>
            <a:off x="1981200" y="1003300"/>
            <a:ext cx="8431306" cy="363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>
              <a:spcBef>
                <a:spcPts val="0"/>
              </a:spcBef>
              <a:buSzPts val="840"/>
              <a:buChar char="●"/>
            </a:pPr>
            <a:r>
              <a:rPr lang="de-DE" sz="2000" dirty="0"/>
              <a:t>Die Coats-Krankheit ist eine Erkrankung, die vor allem bei 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jungen Männern </a:t>
            </a:r>
            <a:r>
              <a:rPr lang="de-DE" sz="2000" dirty="0"/>
              <a:t>auftritt. Sie äußert sich durch einseitige, </a:t>
            </a:r>
            <a:r>
              <a:rPr lang="de-DE" sz="2000" dirty="0" err="1"/>
              <a:t>subretinale</a:t>
            </a:r>
            <a:r>
              <a:rPr lang="de-DE" sz="2000" dirty="0"/>
              <a:t>, </a:t>
            </a:r>
            <a:r>
              <a:rPr lang="de-DE" sz="2000" dirty="0">
                <a:solidFill>
                  <a:schemeClr val="lt1"/>
                </a:solidFill>
                <a:highlight>
                  <a:srgbClr val="000000"/>
                </a:highlight>
              </a:rPr>
              <a:t>weiß</a:t>
            </a:r>
            <a:r>
              <a:rPr lang="de-DE" sz="2000" dirty="0">
                <a:solidFill>
                  <a:srgbClr val="FFFF00"/>
                </a:solidFill>
                <a:highlight>
                  <a:srgbClr val="000000"/>
                </a:highlight>
              </a:rPr>
              <a:t>-gelbliche</a:t>
            </a:r>
            <a:r>
              <a:rPr lang="de-DE" sz="2000" dirty="0">
                <a:solidFill>
                  <a:srgbClr val="FFFF00"/>
                </a:solidFill>
              </a:rPr>
              <a:t> </a:t>
            </a:r>
            <a:r>
              <a:rPr lang="de-DE" sz="2000" dirty="0"/>
              <a:t>Exsudate.</a:t>
            </a:r>
          </a:p>
          <a:p>
            <a:pPr marL="342900" lvl="0">
              <a:spcBef>
                <a:spcPts val="240"/>
              </a:spcBef>
              <a:buSzPts val="840"/>
              <a:buChar char="●"/>
            </a:pPr>
            <a:r>
              <a:rPr lang="de-DE" sz="2000" dirty="0"/>
              <a:t>Sie tritt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sporadisch</a:t>
            </a:r>
            <a:r>
              <a:rPr lang="de-DE" sz="2000" dirty="0"/>
              <a:t> auf,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ohne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/>
              <a:t>systemische Assoziationen</a:t>
            </a:r>
          </a:p>
          <a:p>
            <a:pPr marL="342900" lvl="0">
              <a:spcBef>
                <a:spcPts val="240"/>
              </a:spcBef>
              <a:buSzPts val="840"/>
              <a:buChar char="●"/>
            </a:pPr>
            <a:r>
              <a:rPr lang="de-DE" sz="2000" dirty="0"/>
              <a:t>Die 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retinalen Gefäßanomalien </a:t>
            </a:r>
            <a:r>
              <a:rPr lang="de-DE" sz="2000" dirty="0"/>
              <a:t> bei der Coats-Krankheit sind für die klassischen </a:t>
            </a:r>
            <a:r>
              <a:rPr lang="de-DE" sz="2000" dirty="0" err="1"/>
              <a:t>subretinalen</a:t>
            </a:r>
            <a:r>
              <a:rPr lang="de-DE" sz="2000" dirty="0"/>
              <a:t> Exsudate verantwortlich</a:t>
            </a:r>
          </a:p>
          <a:p>
            <a:pPr marL="342900" lvl="0">
              <a:spcBef>
                <a:spcPts val="240"/>
              </a:spcBef>
              <a:buSzPts val="840"/>
              <a:buChar char="●"/>
            </a:pPr>
            <a:r>
              <a:rPr lang="de-DE" sz="2000" dirty="0"/>
              <a:t>Wenn sie sich durch </a:t>
            </a:r>
            <a:r>
              <a:rPr lang="de-DE" sz="2000" dirty="0" err="1">
                <a:solidFill>
                  <a:srgbClr val="0000FF"/>
                </a:solidFill>
                <a:highlight>
                  <a:srgbClr val="99FF99"/>
                </a:highlight>
              </a:rPr>
              <a:t>Leukokorie</a:t>
            </a:r>
            <a:r>
              <a:rPr lang="de-DE" sz="2000" dirty="0"/>
              <a:t> manifestiert, muss die Coats-Krankheit vom </a:t>
            </a:r>
            <a:r>
              <a:rPr lang="de-DE" sz="2000" dirty="0">
                <a:solidFill>
                  <a:srgbClr val="0000FF"/>
                </a:solidFill>
                <a:highlight>
                  <a:srgbClr val="99FF99"/>
                </a:highlight>
              </a:rPr>
              <a:t>Retinoblastom</a:t>
            </a:r>
            <a:r>
              <a:rPr lang="de-DE" sz="2000" dirty="0"/>
              <a:t> abgegrenzt werden</a:t>
            </a:r>
          </a:p>
          <a:p>
            <a:pPr marL="342900" lvl="0">
              <a:spcBef>
                <a:spcPts val="240"/>
              </a:spcBef>
              <a:buSzPts val="840"/>
              <a:buChar char="●"/>
            </a:pPr>
            <a:r>
              <a:rPr lang="de-DE" sz="2000" dirty="0"/>
              <a:t>Das Fortschreiten der Exsudate kann durch die Behandlung der </a:t>
            </a:r>
            <a:r>
              <a:rPr lang="de-DE" sz="2000" dirty="0">
                <a:solidFill>
                  <a:srgbClr val="0000FF"/>
                </a:solidFill>
                <a:highlight>
                  <a:srgbClr val="00FF00"/>
                </a:highlight>
              </a:rPr>
              <a:t>abnormen Gefäße </a:t>
            </a:r>
            <a:r>
              <a:rPr lang="de-DE" sz="2000" dirty="0"/>
              <a:t>gestoppt werden</a:t>
            </a:r>
          </a:p>
          <a:p>
            <a:pPr marL="342900" lvl="0">
              <a:spcBef>
                <a:spcPts val="240"/>
              </a:spcBef>
              <a:buSzPts val="840"/>
              <a:buChar char="●"/>
            </a:pPr>
            <a:endParaRPr lang="de-DE" sz="2000" dirty="0"/>
          </a:p>
        </p:txBody>
      </p:sp>
      <p:sp>
        <p:nvSpPr>
          <p:cNvPr id="5" name="Google Shape;926;p56">
            <a:extLst>
              <a:ext uri="{FF2B5EF4-FFF2-40B4-BE49-F238E27FC236}">
                <a16:creationId xmlns:a16="http://schemas.microsoft.com/office/drawing/2014/main" id="{1142C999-211B-77CE-5F42-CFC502537B68}"/>
              </a:ext>
            </a:extLst>
          </p:cNvPr>
          <p:cNvSpPr txBox="1">
            <a:spLocks/>
          </p:cNvSpPr>
          <p:nvPr/>
        </p:nvSpPr>
        <p:spPr>
          <a:xfrm>
            <a:off x="1981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2800" dirty="0">
                <a:latin typeface="+mj-lt"/>
              </a:rPr>
              <a:t>Coats-Krankheit: Kurzfassung</a:t>
            </a:r>
            <a:endParaRPr lang="de-DE" sz="60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1828803"/>
            <a:ext cx="4114800" cy="2747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44886" y="1828801"/>
            <a:ext cx="3665914" cy="274758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 txBox="1"/>
          <p:nvPr/>
        </p:nvSpPr>
        <p:spPr>
          <a:xfrm>
            <a:off x="1866900" y="4724400"/>
            <a:ext cx="4335086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Teleangiektatische Netzhautgefäße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(Sternchen)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„schaumige“ Histiozyten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(Pfeilspitzen),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typisch für die Coats-Krankheit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 txBox="1"/>
          <p:nvPr/>
        </p:nvSpPr>
        <p:spPr>
          <a:xfrm>
            <a:off x="6544886" y="4720511"/>
            <a:ext cx="3970714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Hochvergrößerung eines subretinalen Exsudats, das lipid- und pigmentbeladene Histiozyten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(Pfeile)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sowie Cholesterinspalten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(Pfeilspitzen)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zeigt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5165311" y="4236745"/>
            <a:ext cx="5201478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 Befunde sind typisch für die histologische Untersuchung des subretinalen Exsudats – welche sind das?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Schaumige  Histiozyten und  Cholesterinkristalle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5165311" y="5210353"/>
            <a:ext cx="5029200" cy="125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„Schaumige Histiozyten und Cholesterinkristalle“? Mann, ich habe sowohl das </a:t>
            </a:r>
            <a:r>
              <a:rPr lang="de-DE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Retina- </a:t>
            </a:r>
            <a:r>
              <a:rPr lang="de-DE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auch das Peds-Buch über Coats gelesen, und in keinem steht auch nur ein Wort darüber. Was soll dieses überflüssige Detail?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8534400" y="3239644"/>
            <a:ext cx="2133600" cy="84826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 txBox="1"/>
          <p:nvPr/>
        </p:nvSpPr>
        <p:spPr>
          <a:xfrm>
            <a:off x="4962144" y="2962656"/>
            <a:ext cx="1901952" cy="74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Morbus Coats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7394448" y="3465576"/>
            <a:ext cx="1097280" cy="34747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7394448" y="3465575"/>
            <a:ext cx="363016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Weiß</a:t>
            </a:r>
            <a:r>
              <a:rPr lang="de-DE" sz="16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-gelbe </a:t>
            </a:r>
            <a:r>
              <a:rPr lang="de-DE" sz="16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subretinale Exsudate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/>
          <p:nvPr/>
        </p:nvSpPr>
        <p:spPr>
          <a:xfrm>
            <a:off x="5165311" y="4123698"/>
            <a:ext cx="52014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Zwei Befunde sind typisch für die histologische Untersuchung des subretinalen Exsudats – welche sind das?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Schaumige  Histiozyten und  Cholesterinkristalle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9"/>
          <p:cNvSpPr txBox="1"/>
          <p:nvPr/>
        </p:nvSpPr>
        <p:spPr>
          <a:xfrm>
            <a:off x="5165311" y="5134388"/>
            <a:ext cx="5029200" cy="1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„Schaumige Histiozyten und Cholesterinkristalle“? Mann, ich habe sowohl das 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Retina- 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auch das </a:t>
            </a:r>
            <a:r>
              <a:rPr lang="de-DE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Peds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-Buch über Coats gelesen, und in keinem steht auch nur ein Wort darüber. Was soll dieses überflüssige Detail?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stammt direkt aus 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Pathologie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vergessen Sie die </a:t>
            </a:r>
            <a:r>
              <a:rPr lang="de-DE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Pathologie</a:t>
            </a:r>
            <a:r>
              <a:rPr lang="de-DE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nicht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8534400" y="3239644"/>
            <a:ext cx="2133600" cy="84826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3412</Words>
  <Application>Microsoft Macintosh PowerPoint</Application>
  <PresentationFormat>Widescreen</PresentationFormat>
  <Paragraphs>584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Arial</vt:lpstr>
      <vt:lpstr>Segoe Script</vt:lpstr>
      <vt:lpstr>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Coats-Krankheit: Kurzfassung</vt:lpstr>
      <vt:lpstr>PowerPoint Presentation</vt:lpstr>
      <vt:lpstr>PowerPoint Presentation</vt:lpstr>
      <vt:lpstr>Coats-Krankheit: Kurzfassung</vt:lpstr>
      <vt:lpstr>PowerPoint Presentation</vt:lpstr>
      <vt:lpstr>Coats-Krankheit: Kurzfassung</vt:lpstr>
      <vt:lpstr>Coats-Krankheit: Kurzfassung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Lasha Gongadze</dc:creator>
  <cp:lastModifiedBy>Assaf Abdelrahman</cp:lastModifiedBy>
  <cp:revision>5</cp:revision>
  <dcterms:created xsi:type="dcterms:W3CDTF">2026-06-02T18:33:55Z</dcterms:created>
  <dcterms:modified xsi:type="dcterms:W3CDTF">2026-08-17T12:58:27Z</dcterms:modified>
</cp:coreProperties>
</file>